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59" r:id="rId3"/>
    <p:sldId id="262" r:id="rId4"/>
    <p:sldId id="274" r:id="rId5"/>
    <p:sldId id="275" r:id="rId6"/>
    <p:sldId id="266" r:id="rId7"/>
    <p:sldId id="272" r:id="rId8"/>
    <p:sldId id="270" r:id="rId9"/>
    <p:sldId id="265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2965049767477"/>
          <c:y val="0.20901826747921634"/>
          <c:w val="0.69555917705039072"/>
          <c:h val="0.504820089564367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FC-49AC-BF05-A7D8089AB32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FC-49AC-BF05-A7D8089AB32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FC-49AC-BF05-A7D8089AB32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FC-49AC-BF05-A7D8089AB32F}"/>
              </c:ext>
            </c:extLst>
          </c:dPt>
          <c:dLbls>
            <c:dLbl>
              <c:idx val="0"/>
              <c:layout>
                <c:manualLayout>
                  <c:x val="2.3468179273975842E-3"/>
                  <c:y val="5.756379155924447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FC-49AC-BF05-A7D8089AB3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49%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FC-49AC-BF05-A7D8089AB3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AFC-49AC-BF05-A7D8089AB3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17%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AFC-49AC-BF05-A7D8089AB3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D4D97"/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Полный </c:v>
                </c:pt>
                <c:pt idx="1">
                  <c:v>Средний</c:v>
                </c:pt>
                <c:pt idx="2">
                  <c:v>Базовый</c:v>
                </c:pt>
                <c:pt idx="3">
                  <c:v>Ниже базового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49</c:v>
                </c:pt>
                <c:pt idx="2">
                  <c:v>30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FC-49AC-BF05-A7D8089AB3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AFC-49AC-BF05-A7D8089AB32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AFC-49AC-BF05-A7D8089AB32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AFC-49AC-BF05-A7D8089AB32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AFC-49AC-BF05-A7D8089AB3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Полный </c:v>
                </c:pt>
                <c:pt idx="1">
                  <c:v>Средний</c:v>
                </c:pt>
                <c:pt idx="2">
                  <c:v>Базовый</c:v>
                </c:pt>
                <c:pt idx="3">
                  <c:v>Ниже базового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AFC-49AC-BF05-A7D8089AB3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AFC-49AC-BF05-A7D8089AB32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AFC-49AC-BF05-A7D8089AB32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AFC-49AC-BF05-A7D8089AB32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AFC-49AC-BF05-A7D8089AB3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Полный </c:v>
                </c:pt>
                <c:pt idx="1">
                  <c:v>Средний</c:v>
                </c:pt>
                <c:pt idx="2">
                  <c:v>Базовый</c:v>
                </c:pt>
                <c:pt idx="3">
                  <c:v>Ниже базового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AFC-49AC-BF05-A7D8089AB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357353521429728"/>
          <c:w val="1"/>
          <c:h val="0.17392622002192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D4D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СОШ №1 имени Героя Советского Союза В.П.Чкалова</a:t>
            </a:r>
          </a:p>
        </c:rich>
      </c:tx>
      <c:layout>
        <c:manualLayout>
          <c:xMode val="edge"/>
          <c:yMode val="edge"/>
          <c:x val="0.126081081081081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729729729729731E-2"/>
          <c:y val="0.23764318843706181"/>
          <c:w val="0.92905426686529047"/>
          <c:h val="0.3827131197641391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A5-4C9A-A89E-5194255751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A5-4C9A-A89E-5194255751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A5-4C9A-A89E-5194255751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A5-4C9A-A89E-5194255751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A5-4C9A-A89E-5194255751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A5-4C9A-A89E-5194255751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CA5-4C9A-A89E-51942557515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CA5-4C9A-A89E-5194255751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D4D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'Школы г. Хабаровска'!$B$34:$B$41</c:f>
              <c:strCache>
                <c:ptCount val="8"/>
                <c:pt idx="0">
                  <c:v>Знание</c:v>
                </c:pt>
                <c:pt idx="1">
                  <c:v>Воспитание</c:v>
                </c:pt>
                <c:pt idx="2">
                  <c:v>Творчество</c:v>
                </c:pt>
                <c:pt idx="3">
                  <c:v>Профориентация</c:v>
                </c:pt>
                <c:pt idx="4">
                  <c:v>Здоровье</c:v>
                </c:pt>
                <c:pt idx="5">
                  <c:v>Учитель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'Школы г. Хабаровска'!$C$34:$C$41</c:f>
              <c:numCache>
                <c:formatCode>General</c:formatCode>
                <c:ptCount val="8"/>
                <c:pt idx="0">
                  <c:v>27</c:v>
                </c:pt>
                <c:pt idx="1">
                  <c:v>19</c:v>
                </c:pt>
                <c:pt idx="2">
                  <c:v>11</c:v>
                </c:pt>
                <c:pt idx="3">
                  <c:v>14</c:v>
                </c:pt>
                <c:pt idx="4">
                  <c:v>11</c:v>
                </c:pt>
                <c:pt idx="5">
                  <c:v>13</c:v>
                </c:pt>
                <c:pt idx="6">
                  <c:v>9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CA5-4C9A-A89E-5194255751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42562247286658"/>
          <c:y val="0.68605975622910154"/>
          <c:w val="0.73071632262183439"/>
          <c:h val="0.30480782367957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D4D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Средняя школа 87</a:t>
            </a:r>
          </a:p>
        </c:rich>
      </c:tx>
      <c:layout>
        <c:manualLayout>
          <c:xMode val="edge"/>
          <c:yMode val="edge"/>
          <c:x val="0.287805555555555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277777777777776E-2"/>
          <c:y val="0.16427857976086321"/>
          <c:w val="0.90694444444444444"/>
          <c:h val="0.432308982210556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D-484F-928F-63CB33D1A8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DD-484F-928F-63CB33D1A8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DD-484F-928F-63CB33D1A8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DD-484F-928F-63CB33D1A8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DD-484F-928F-63CB33D1A8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DD-484F-928F-63CB33D1A8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DDD-484F-928F-63CB33D1A8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DDD-484F-928F-63CB33D1A8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D4D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'Школы г. Хабаровска'!$B$67:$B$74</c:f>
              <c:strCache>
                <c:ptCount val="8"/>
                <c:pt idx="0">
                  <c:v>Знание</c:v>
                </c:pt>
                <c:pt idx="1">
                  <c:v>Воспитание</c:v>
                </c:pt>
                <c:pt idx="2">
                  <c:v>Творчество</c:v>
                </c:pt>
                <c:pt idx="3">
                  <c:v>Профориентация</c:v>
                </c:pt>
                <c:pt idx="4">
                  <c:v>Здоровье</c:v>
                </c:pt>
                <c:pt idx="5">
                  <c:v>Учитель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'Школы г. Хабаровска'!$C$67:$C$74</c:f>
              <c:numCache>
                <c:formatCode>General</c:formatCode>
                <c:ptCount val="8"/>
                <c:pt idx="0">
                  <c:v>23</c:v>
                </c:pt>
                <c:pt idx="1">
                  <c:v>18</c:v>
                </c:pt>
                <c:pt idx="2">
                  <c:v>13</c:v>
                </c:pt>
                <c:pt idx="3">
                  <c:v>17</c:v>
                </c:pt>
                <c:pt idx="4">
                  <c:v>10</c:v>
                </c:pt>
                <c:pt idx="5">
                  <c:v>13</c:v>
                </c:pt>
                <c:pt idx="6">
                  <c:v>6</c:v>
                </c:pt>
                <c:pt idx="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DDD-484F-928F-63CB33D1A8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88188976377954"/>
          <c:y val="0.66318095654709841"/>
          <c:w val="0.72323622047244107"/>
          <c:h val="0.30904126567512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800721784776904"/>
          <c:y val="0.11587904093570559"/>
          <c:w val="0.46954133858267716"/>
          <c:h val="0.7588549568669925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1E-41AE-ABB4-D3D5C2E09C57}"/>
              </c:ext>
            </c:extLst>
          </c:dPt>
          <c:dPt>
            <c:idx val="1"/>
            <c:bubble3D val="0"/>
            <c:explosion val="3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1E-41AE-ABB4-D3D5C2E09C57}"/>
              </c:ext>
            </c:extLst>
          </c:dPt>
          <c:dPt>
            <c:idx val="2"/>
            <c:bubble3D val="0"/>
            <c:explosion val="1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1E-41AE-ABB4-D3D5C2E09C5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1E-41AE-ABB4-D3D5C2E09C57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1E-41AE-ABB4-D3D5C2E09C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61 %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1E-41AE-ABB4-D3D5C2E09C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1E-41AE-ABB4-D3D5C2E09C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D4D97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Лист1!$L$56:$L$59</c:f>
              <c:strCache>
                <c:ptCount val="4"/>
                <c:pt idx="1">
                  <c:v>Базовый </c:v>
                </c:pt>
                <c:pt idx="2">
                  <c:v>Средний</c:v>
                </c:pt>
                <c:pt idx="3">
                  <c:v>Полный</c:v>
                </c:pt>
              </c:strCache>
            </c:strRef>
          </c:cat>
          <c:val>
            <c:numRef>
              <c:f>Лист1!$M$56:$M$59</c:f>
              <c:numCache>
                <c:formatCode>General</c:formatCode>
                <c:ptCount val="4"/>
                <c:pt idx="1">
                  <c:v>36</c:v>
                </c:pt>
                <c:pt idx="2">
                  <c:v>61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B1E-41AE-ABB4-D3D5C2E09C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7.6268687859950265E-2"/>
          <c:y val="0.69783362831094131"/>
          <c:w val="0.77452789407678602"/>
          <c:h val="0.19961446643609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E0-491D-BA2E-EE886354F58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E0-491D-BA2E-EE886354F58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769802E8-7350-447B-B044-4BB5101051DD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E0-491D-BA2E-EE886354F58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E0-491D-BA2E-EE886354F5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D4D97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Лист2!$M$13:$M$14</c:f>
              <c:strCache>
                <c:ptCount val="2"/>
                <c:pt idx="0">
                  <c:v>Руководители </c:v>
                </c:pt>
                <c:pt idx="1">
                  <c:v>Учителя</c:v>
                </c:pt>
              </c:strCache>
            </c:strRef>
          </c:cat>
          <c:val>
            <c:numRef>
              <c:f>Лист2!$N$13:$N$14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E0-491D-BA2E-EE886354F5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Лист2!$B$4</c:f>
              <c:strCache>
                <c:ptCount val="1"/>
                <c:pt idx="0">
                  <c:v>Участвующие в проекте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8F-4D91-8248-2B42721C9AD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8F-4D91-8248-2B42721C9AD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8F-4D91-8248-2B42721C9A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8F-4D91-8248-2B42721C9A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D4D97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Лист2!$C$2:$D$3</c:f>
              <c:strCache>
                <c:ptCount val="2"/>
                <c:pt idx="0">
                  <c:v>Городские школы</c:v>
                </c:pt>
                <c:pt idx="1">
                  <c:v>Сельские школы</c:v>
                </c:pt>
              </c:strCache>
            </c:strRef>
          </c:cat>
          <c:val>
            <c:numRef>
              <c:f>Лист2!$C$4:$D$4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8F-4D91-8248-2B42721C9A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D4D97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D4D97"/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'Школы г. Хабаровска'!$B$11:$B$15</c:f>
              <c:strCache>
                <c:ptCount val="5"/>
                <c:pt idx="0">
                  <c:v>МБОУ "Волочаевский лицей"</c:v>
                </c:pt>
                <c:pt idx="1">
                  <c:v>МБОУ гимназия № 8</c:v>
                </c:pt>
                <c:pt idx="2">
                  <c:v>МБОУ Средняя школа 87</c:v>
                </c:pt>
                <c:pt idx="3">
                  <c:v>МАОУ СОШ №1 имени Героя Советского Союза В.П.Чкалова</c:v>
                </c:pt>
                <c:pt idx="4">
                  <c:v>МАОУ "Лицей "Звездный"</c:v>
                </c:pt>
              </c:strCache>
            </c:strRef>
          </c:cat>
          <c:val>
            <c:numRef>
              <c:f>'Школы г. Хабаровска'!$C$11:$C$15</c:f>
              <c:numCache>
                <c:formatCode>General</c:formatCode>
                <c:ptCount val="5"/>
                <c:pt idx="0">
                  <c:v>78</c:v>
                </c:pt>
                <c:pt idx="1">
                  <c:v>105</c:v>
                </c:pt>
                <c:pt idx="2">
                  <c:v>111</c:v>
                </c:pt>
                <c:pt idx="3">
                  <c:v>113</c:v>
                </c:pt>
                <c:pt idx="4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1B-4CD8-BD2A-278A665746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091613696"/>
        <c:axId val="-1091614240"/>
      </c:barChart>
      <c:catAx>
        <c:axId val="-109161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D4D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091614240"/>
        <c:crosses val="autoZero"/>
        <c:auto val="1"/>
        <c:lblAlgn val="ctr"/>
        <c:lblOffset val="100"/>
        <c:noMultiLvlLbl val="0"/>
      </c:catAx>
      <c:valAx>
        <c:axId val="-10916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9161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40-4B2F-9963-51785E12DF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40-4B2F-9963-51785E12DF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40-4B2F-9963-51785E12DF4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40-4B2F-9963-51785E12DF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87DF3E0-8EC9-46F4-9BC6-830933C4D8A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40-4B2F-9963-51785E12DF4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B239D9E-BBF9-4D44-BCBF-CA0578ED1361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40-4B2F-9963-51785E12DF4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1D4D97"/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'Школы г. Хабаровска'!$B$18:$B$20</c:f>
              <c:strCache>
                <c:ptCount val="3"/>
                <c:pt idx="0">
                  <c:v>Базовый</c:v>
                </c:pt>
                <c:pt idx="1">
                  <c:v>Средний</c:v>
                </c:pt>
                <c:pt idx="2">
                  <c:v>Полный</c:v>
                </c:pt>
              </c:strCache>
            </c:strRef>
          </c:cat>
          <c:val>
            <c:numRef>
              <c:f>'Школы г. Хабаровска'!$C$18:$C$20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940-4B2F-9963-51785E12DF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D4D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"Лицей "Звездный"</a:t>
            </a:r>
          </a:p>
        </c:rich>
      </c:tx>
      <c:layout>
        <c:manualLayout>
          <c:xMode val="edge"/>
          <c:yMode val="edge"/>
          <c:x val="0.30215966754155732"/>
          <c:y val="2.643171806167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3888888888889"/>
          <c:y val="0.1986187519511603"/>
          <c:w val="0.68055555555555558"/>
          <c:h val="0.372769086683547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FC-4D6C-9BC9-48D6C63638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FC-4D6C-9BC9-48D6C63638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FC-4D6C-9BC9-48D6C63638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FC-4D6C-9BC9-48D6C63638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FC-4D6C-9BC9-48D6C63638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3FC-4D6C-9BC9-48D6C63638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3FC-4D6C-9BC9-48D6C63638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3FC-4D6C-9BC9-48D6C63638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D4D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'Школы г. Хабаровска'!$B$45:$B$52</c:f>
              <c:strCache>
                <c:ptCount val="8"/>
                <c:pt idx="0">
                  <c:v>Знание</c:v>
                </c:pt>
                <c:pt idx="1">
                  <c:v>Воспитание</c:v>
                </c:pt>
                <c:pt idx="2">
                  <c:v>Творчество</c:v>
                </c:pt>
                <c:pt idx="3">
                  <c:v>Профориентация</c:v>
                </c:pt>
                <c:pt idx="4">
                  <c:v>Здоровье</c:v>
                </c:pt>
                <c:pt idx="5">
                  <c:v>Учитель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'Школы г. Хабаровска'!$C$45:$C$52</c:f>
              <c:numCache>
                <c:formatCode>General</c:formatCode>
                <c:ptCount val="8"/>
                <c:pt idx="0">
                  <c:v>31</c:v>
                </c:pt>
                <c:pt idx="1">
                  <c:v>15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9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3FC-4D6C-9BC9-48D6C6363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77077865266841"/>
          <c:y val="0.62906032120434296"/>
          <c:w val="0.75656955380577429"/>
          <c:h val="0.30904126567512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D4D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гимназия № 8</a:t>
            </a:r>
          </a:p>
        </c:rich>
      </c:tx>
      <c:layout>
        <c:manualLayout>
          <c:xMode val="edge"/>
          <c:yMode val="edge"/>
          <c:x val="0.3050345581802274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1997229512977545"/>
          <c:w val="0.79166666666666663"/>
          <c:h val="0.4348917322834645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1A-46AC-89EE-1585F061E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1A-46AC-89EE-1585F061E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1A-46AC-89EE-1585F061E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1A-46AC-89EE-1585F061E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1A-46AC-89EE-1585F061E7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1A-46AC-89EE-1585F061E7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1A-46AC-89EE-1585F061E79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01A-46AC-89EE-1585F061E7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D4D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'Школы г. Хабаровска'!$B$56:$B$63</c:f>
              <c:strCache>
                <c:ptCount val="8"/>
                <c:pt idx="0">
                  <c:v>Знание</c:v>
                </c:pt>
                <c:pt idx="1">
                  <c:v>Воспитание</c:v>
                </c:pt>
                <c:pt idx="2">
                  <c:v>Творчество</c:v>
                </c:pt>
                <c:pt idx="3">
                  <c:v>Профориентация</c:v>
                </c:pt>
                <c:pt idx="4">
                  <c:v>Здоровье</c:v>
                </c:pt>
                <c:pt idx="5">
                  <c:v>Учитель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'Школы г. Хабаровска'!$C$56:$C$63</c:f>
              <c:numCache>
                <c:formatCode>General</c:formatCode>
                <c:ptCount val="8"/>
                <c:pt idx="0">
                  <c:v>20</c:v>
                </c:pt>
                <c:pt idx="1">
                  <c:v>18</c:v>
                </c:pt>
                <c:pt idx="2">
                  <c:v>15</c:v>
                </c:pt>
                <c:pt idx="3">
                  <c:v>14</c:v>
                </c:pt>
                <c:pt idx="4">
                  <c:v>11</c:v>
                </c:pt>
                <c:pt idx="5">
                  <c:v>12</c:v>
                </c:pt>
                <c:pt idx="6">
                  <c:v>7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01A-46AC-89EE-1585F061E7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8059930008749"/>
          <c:y val="0.6984937299504228"/>
          <c:w val="0.8450544619422572"/>
          <c:h val="0.29687664041994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D4D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"Волочаевский лицей"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97-4984-9D4E-8BDD02AE77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97-4984-9D4E-8BDD02AE77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97-4984-9D4E-8BDD02AE77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97-4984-9D4E-8BDD02AE77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197-4984-9D4E-8BDD02AE77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197-4984-9D4E-8BDD02AE77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197-4984-9D4E-8BDD02AE77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197-4984-9D4E-8BDD02AE77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D4D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'Школы г. Хабаровска'!$B$23:$B$30</c:f>
              <c:strCache>
                <c:ptCount val="8"/>
                <c:pt idx="0">
                  <c:v>Знание</c:v>
                </c:pt>
                <c:pt idx="1">
                  <c:v>Воспитание</c:v>
                </c:pt>
                <c:pt idx="2">
                  <c:v>Творчество</c:v>
                </c:pt>
                <c:pt idx="3">
                  <c:v>Профориентация</c:v>
                </c:pt>
                <c:pt idx="4">
                  <c:v>Здоровье</c:v>
                </c:pt>
                <c:pt idx="5">
                  <c:v>Учитель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'Школы г. Хабаровска'!$C$23:$C$30</c:f>
              <c:numCache>
                <c:formatCode>General</c:formatCode>
                <c:ptCount val="8"/>
                <c:pt idx="0">
                  <c:v>23</c:v>
                </c:pt>
                <c:pt idx="1">
                  <c:v>13</c:v>
                </c:pt>
                <c:pt idx="2">
                  <c:v>6</c:v>
                </c:pt>
                <c:pt idx="3">
                  <c:v>5</c:v>
                </c:pt>
                <c:pt idx="4">
                  <c:v>10</c:v>
                </c:pt>
                <c:pt idx="5">
                  <c:v>9</c:v>
                </c:pt>
                <c:pt idx="6">
                  <c:v>5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197-4984-9D4E-8BDD02AE77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77077865266843"/>
          <c:y val="0.66781058617672795"/>
          <c:w val="0.76768066491688547"/>
          <c:h val="0.30904126567512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D4D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0.15472</cdr:x>
      <cdr:y>0.12011</cdr:y>
    </cdr:from>
    <cdr:to>
      <cdr:x>0.94066</cdr:x>
      <cdr:y>0.63732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707380" y="346265"/>
          <a:ext cx="3593318" cy="1491065"/>
          <a:chOff x="707380" y="346265"/>
          <a:chExt cx="3593318" cy="1491065"/>
        </a:xfrm>
      </cdr:grpSpPr>
      <cdr:sp macro="" textlink="">
        <cdr:nvSpPr>
          <cdr:cNvPr id="3" name="TextBox 8"/>
          <cdr:cNvSpPr txBox="1"/>
        </cdr:nvSpPr>
        <cdr:spPr>
          <a:xfrm xmlns:a="http://schemas.openxmlformats.org/drawingml/2006/main">
            <a:off x="1027557" y="561964"/>
            <a:ext cx="794888" cy="26159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полный</a:t>
            </a:r>
          </a:p>
        </cdr:txBody>
      </cdr:sp>
      <cdr:sp macro="" textlink="">
        <cdr:nvSpPr>
          <cdr:cNvPr id="4" name="TextBox 16"/>
          <cdr:cNvSpPr txBox="1"/>
        </cdr:nvSpPr>
        <cdr:spPr>
          <a:xfrm xmlns:a="http://schemas.openxmlformats.org/drawingml/2006/main">
            <a:off x="1325331" y="1575735"/>
            <a:ext cx="794888" cy="26159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</a:p>
        </cdr:txBody>
      </cdr:sp>
      <cdr:sp macro="" textlink="">
        <cdr:nvSpPr>
          <cdr:cNvPr id="5" name="TextBox 16"/>
          <cdr:cNvSpPr txBox="1"/>
        </cdr:nvSpPr>
        <cdr:spPr>
          <a:xfrm xmlns:a="http://schemas.openxmlformats.org/drawingml/2006/main">
            <a:off x="3505810" y="1230883"/>
            <a:ext cx="794888" cy="26159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</a:p>
        </cdr:txBody>
      </cdr:sp>
      <cdr:sp macro="" textlink="">
        <cdr:nvSpPr>
          <cdr:cNvPr id="6" name="TextBox 16"/>
          <cdr:cNvSpPr txBox="1"/>
        </cdr:nvSpPr>
        <cdr:spPr>
          <a:xfrm xmlns:a="http://schemas.openxmlformats.org/drawingml/2006/main">
            <a:off x="2144268" y="346265"/>
            <a:ext cx="794888" cy="26162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cdr:txBody>
      </cdr:sp>
      <cdr:sp macro="" textlink="">
        <cdr:nvSpPr>
          <cdr:cNvPr id="8" name="TextBox 16"/>
          <cdr:cNvSpPr txBox="1"/>
        </cdr:nvSpPr>
        <cdr:spPr>
          <a:xfrm xmlns:a="http://schemas.openxmlformats.org/drawingml/2006/main">
            <a:off x="817885" y="1333139"/>
            <a:ext cx="794888" cy="26162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cdr:txBody>
      </cdr:sp>
      <cdr:sp macro="" textlink="">
        <cdr:nvSpPr>
          <cdr:cNvPr id="9" name="TextBox 16"/>
          <cdr:cNvSpPr txBox="1"/>
        </cdr:nvSpPr>
        <cdr:spPr>
          <a:xfrm xmlns:a="http://schemas.openxmlformats.org/drawingml/2006/main">
            <a:off x="3038597" y="1568413"/>
            <a:ext cx="794842" cy="26159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cdr:txBody>
      </cdr:sp>
      <cdr:sp macro="" textlink="">
        <cdr:nvSpPr>
          <cdr:cNvPr id="10" name="TextBox 16"/>
          <cdr:cNvSpPr txBox="1"/>
        </cdr:nvSpPr>
        <cdr:spPr>
          <a:xfrm xmlns:a="http://schemas.openxmlformats.org/drawingml/2006/main">
            <a:off x="3249595" y="486288"/>
            <a:ext cx="794888" cy="26162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cdr:txBody>
      </cdr:sp>
      <cdr:sp macro="" textlink="">
        <cdr:nvSpPr>
          <cdr:cNvPr id="7" name="TextBox 16"/>
          <cdr:cNvSpPr txBox="1"/>
        </cdr:nvSpPr>
        <cdr:spPr>
          <a:xfrm xmlns:a="http://schemas.openxmlformats.org/drawingml/2006/main">
            <a:off x="707380" y="960006"/>
            <a:ext cx="794842" cy="26159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0.43116</cdr:x>
      <cdr:y>0.16128</cdr:y>
    </cdr:from>
    <cdr:to>
      <cdr:x>0.60032</cdr:x>
      <cdr:y>0.25534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026024" y="448577"/>
          <a:ext cx="79487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базовый</a:t>
          </a:r>
        </a:p>
      </cdr:txBody>
    </cdr:sp>
  </cdr:relSizeAnchor>
  <cdr:relSizeAnchor xmlns:cdr="http://schemas.openxmlformats.org/drawingml/2006/chartDrawing">
    <cdr:from>
      <cdr:x>0.21749</cdr:x>
      <cdr:y>0.19948</cdr:y>
    </cdr:from>
    <cdr:to>
      <cdr:x>0.38665</cdr:x>
      <cdr:y>0.29354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1021976" y="554803"/>
          <a:ext cx="79487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полный</a:t>
          </a:r>
        </a:p>
      </cdr:txBody>
    </cdr:sp>
  </cdr:relSizeAnchor>
  <cdr:relSizeAnchor xmlns:cdr="http://schemas.openxmlformats.org/drawingml/2006/chartDrawing">
    <cdr:from>
      <cdr:x>0.2097</cdr:x>
      <cdr:y>0.58602</cdr:y>
    </cdr:from>
    <cdr:to>
      <cdr:x>0.37886</cdr:x>
      <cdr:y>0.68008</cdr:y>
    </cdr:to>
    <cdr:sp macro="" textlink="">
      <cdr:nvSpPr>
        <cdr:cNvPr id="4" name="TextBox 16"/>
        <cdr:cNvSpPr txBox="1"/>
      </cdr:nvSpPr>
      <cdr:spPr>
        <a:xfrm xmlns:a="http://schemas.openxmlformats.org/drawingml/2006/main">
          <a:off x="985370" y="1629884"/>
          <a:ext cx="79487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средний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AE48-5B4A-43D3-926F-8847A34D5DD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F080E-21E3-4A1B-9681-9E4B2DD4E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2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F080E-21E3-4A1B-9681-9E4B2DD4E8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8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4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7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4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0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0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9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4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3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86448-7B5A-413A-A2DF-5817A63EEA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129B-51A6-412D-8588-078A3830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8.jpeg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8.xml"/><Relationship Id="rId7" Type="http://schemas.openxmlformats.org/officeDocument/2006/relationships/chart" Target="../charts/chart10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jpe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1394"/>
            <a:ext cx="12238892" cy="69986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236953" y="1927256"/>
            <a:ext cx="1671199" cy="1440689"/>
            <a:chOff x="5260400" y="1473651"/>
            <a:chExt cx="1671199" cy="1440689"/>
          </a:xfrm>
        </p:grpSpPr>
        <p:sp>
          <p:nvSpPr>
            <p:cNvPr id="10" name="Шестиугольник 9"/>
            <p:cNvSpPr/>
            <p:nvPr/>
          </p:nvSpPr>
          <p:spPr>
            <a:xfrm>
              <a:off x="5260400" y="1473651"/>
              <a:ext cx="1671199" cy="1440689"/>
            </a:xfrm>
            <a:prstGeom prst="hexagon">
              <a:avLst/>
            </a:prstGeom>
            <a:noFill/>
            <a:ln w="38100">
              <a:solidFill>
                <a:srgbClr val="1B32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3117" y="1831269"/>
              <a:ext cx="705767" cy="705767"/>
            </a:xfrm>
            <a:prstGeom prst="rect">
              <a:avLst/>
            </a:prstGeom>
          </p:spPr>
        </p:pic>
        <p:sp>
          <p:nvSpPr>
            <p:cNvPr id="12" name="Шестиугольник 11"/>
            <p:cNvSpPr/>
            <p:nvPr/>
          </p:nvSpPr>
          <p:spPr>
            <a:xfrm>
              <a:off x="5436537" y="1626051"/>
              <a:ext cx="1318926" cy="1137005"/>
            </a:xfrm>
            <a:prstGeom prst="hexagon">
              <a:avLst/>
            </a:prstGeom>
            <a:noFill/>
            <a:ln w="38100">
              <a:solidFill>
                <a:srgbClr val="0072B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Шестиугольник 20"/>
          <p:cNvSpPr/>
          <p:nvPr/>
        </p:nvSpPr>
        <p:spPr>
          <a:xfrm>
            <a:off x="-443712" y="5613180"/>
            <a:ext cx="1671199" cy="1440689"/>
          </a:xfrm>
          <a:prstGeom prst="hexagon">
            <a:avLst/>
          </a:prstGeom>
          <a:noFill/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-267575" y="5765580"/>
            <a:ext cx="1318926" cy="1137005"/>
          </a:xfrm>
          <a:prstGeom prst="hexagon">
            <a:avLst/>
          </a:prstGeom>
          <a:noFill/>
          <a:ln w="38100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4" y="390760"/>
            <a:ext cx="872665" cy="973510"/>
          </a:xfrm>
          <a:prstGeom prst="rect">
            <a:avLst/>
          </a:prstGeom>
        </p:spPr>
      </p:pic>
      <p:sp>
        <p:nvSpPr>
          <p:cNvPr id="14" name="Развитие  сегмента  зубных паст"/>
          <p:cNvSpPr txBox="1"/>
          <p:nvPr/>
        </p:nvSpPr>
        <p:spPr>
          <a:xfrm>
            <a:off x="2138477" y="3520345"/>
            <a:ext cx="7915046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800" dirty="0">
                <a:solidFill>
                  <a:srgbClr val="1D4D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Реализация федерального проекта "Школа Минпросвещения России" </a:t>
            </a:r>
          </a:p>
          <a:p>
            <a:pPr algn="ctr"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800" dirty="0">
                <a:solidFill>
                  <a:srgbClr val="1D4D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Хабаровском крае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0287" y="5442414"/>
            <a:ext cx="5564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Гончарова Вероника Павловна, </a:t>
            </a:r>
          </a:p>
          <a:p>
            <a:pPr algn="r"/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старший методист ЦНППМ КГАОУ ДПО ХК ИРО</a:t>
            </a:r>
            <a:endParaRPr lang="ru-RU" dirty="0">
              <a:solidFill>
                <a:srgbClr val="1D4D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222C4EF-0818-4250-8999-033BD4A3D0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11" y="-172035"/>
            <a:ext cx="2374752" cy="20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4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464" y="248461"/>
            <a:ext cx="11596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D4D97"/>
                </a:solidFill>
                <a:latin typeface="Arial Black" panose="020B0A04020102020204" pitchFamily="34" charset="0"/>
              </a:rPr>
              <a:t>Информационная открытость проекта </a:t>
            </a:r>
          </a:p>
          <a:p>
            <a:r>
              <a:rPr lang="ru-RU" sz="2800" b="1" dirty="0">
                <a:solidFill>
                  <a:srgbClr val="1D4D97"/>
                </a:solidFill>
                <a:latin typeface="Arial Black" panose="020B0A04020102020204" pitchFamily="34" charset="0"/>
              </a:rPr>
              <a:t>«Школа Минпросвещения России»</a:t>
            </a:r>
            <a:r>
              <a:rPr lang="ru-RU" sz="2800" dirty="0">
                <a:solidFill>
                  <a:srgbClr val="1D4D97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53448" y="1589069"/>
            <a:ext cx="4506026" cy="2175577"/>
            <a:chOff x="561938" y="3861048"/>
            <a:chExt cx="4731044" cy="23867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445" y="4293096"/>
              <a:ext cx="1954657" cy="195465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77" y="4293096"/>
              <a:ext cx="1954657" cy="1954657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561938" y="3861048"/>
              <a:ext cx="22413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</a:rPr>
                <a:t>Телеграм канал проекта </a:t>
              </a:r>
            </a:p>
            <a:p>
              <a:pPr algn="ctr"/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</a:rPr>
                <a:t>«Школа Минпросвещения России»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51663" y="3861048"/>
              <a:ext cx="22413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</a:rPr>
                <a:t>Сайт проекта </a:t>
              </a:r>
            </a:p>
            <a:p>
              <a:pPr algn="ctr"/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</a:rPr>
                <a:t>«Школа Минпросвещения России»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812" y="1589069"/>
            <a:ext cx="4279541" cy="2170653"/>
            <a:chOff x="6879098" y="1088242"/>
            <a:chExt cx="4493249" cy="238130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920707" y="1088242"/>
              <a:ext cx="18405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err="1">
                  <a:latin typeface="Arial Narrow" panose="020B0606020202030204" pitchFamily="34" charset="0"/>
                  <a:ea typeface="Calibri" panose="020F0502020204030204" pitchFamily="34" charset="0"/>
                </a:rPr>
                <a:t>Rutube</a:t>
              </a:r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</a:rPr>
                <a:t> канал </a:t>
              </a:r>
            </a:p>
            <a:p>
              <a:pPr algn="ctr"/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</a:rPr>
                <a:t>Академии Минпросвещения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207972" y="1210266"/>
              <a:ext cx="21643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</a:rPr>
                <a:t>Сайт Академия Минпросвещения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098" y="1545759"/>
              <a:ext cx="1923786" cy="192378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6442" y="1473965"/>
              <a:ext cx="1962812" cy="196281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085973" y="4169438"/>
            <a:ext cx="1861690" cy="2323355"/>
            <a:chOff x="4085973" y="4169438"/>
            <a:chExt cx="1861690" cy="232335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239544" y="4169438"/>
              <a:ext cx="15545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</a:rPr>
                <a:t>Телеграм канал ЦНППМ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973" y="4631103"/>
              <a:ext cx="1861690" cy="186169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6306904" y="4187730"/>
            <a:ext cx="1861690" cy="2305063"/>
            <a:chOff x="6468829" y="4187730"/>
            <a:chExt cx="1861690" cy="2305063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829" y="4631103"/>
              <a:ext cx="1861690" cy="186169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6622400" y="4187730"/>
              <a:ext cx="15545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</a:rPr>
                <a:t>Страница проекта на сайте ЦНППМ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85" y="201359"/>
            <a:ext cx="677342" cy="7556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222C4EF-0818-4250-8999-033BD4A3D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86" y="88530"/>
            <a:ext cx="1110134" cy="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5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076" y="242851"/>
            <a:ext cx="755358" cy="842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7270" r="24138" b="7184"/>
          <a:stretch/>
        </p:blipFill>
        <p:spPr bwMode="auto">
          <a:xfrm>
            <a:off x="0" y="0"/>
            <a:ext cx="12192000" cy="693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40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85" y="201359"/>
            <a:ext cx="677342" cy="75561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67568" y="76234"/>
            <a:ext cx="9779678" cy="831779"/>
            <a:chOff x="688155" y="422997"/>
            <a:chExt cx="9779678" cy="83177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88155" y="422997"/>
              <a:ext cx="97796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1D4D97"/>
                  </a:solidFill>
                  <a:latin typeface="Arial Black" pitchFamily="34" charset="0"/>
                </a:rPr>
                <a:t>ВХОД В ПРОЕКТ: АЛГОРИТМ ДЕЙСТВИЙ</a:t>
              </a:r>
              <a:endParaRPr lang="ru-RU" sz="3200" dirty="0">
                <a:solidFill>
                  <a:srgbClr val="1D4D97"/>
                </a:solidFill>
                <a:latin typeface="Arial Black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8155" y="916222"/>
              <a:ext cx="49893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1D4D97"/>
                  </a:solidFill>
                  <a:latin typeface="Arial Black" pitchFamily="34" charset="0"/>
                </a:rPr>
                <a:t>«Школа Минпросвещения России»</a:t>
              </a:r>
              <a:endParaRPr lang="ru-RU" sz="1600" dirty="0">
                <a:solidFill>
                  <a:srgbClr val="1D4D97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2817" y="754057"/>
            <a:ext cx="990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0462" y="732742"/>
            <a:ext cx="990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4034" y="761939"/>
            <a:ext cx="990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9880" y="2655184"/>
            <a:ext cx="990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3262" y="1039527"/>
            <a:ext cx="4989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D4D97"/>
                </a:solidFill>
                <a:latin typeface="Arial Black" pitchFamily="34" charset="0"/>
              </a:rPr>
              <a:t>Прохождение </a:t>
            </a:r>
          </a:p>
          <a:p>
            <a:r>
              <a:rPr lang="ru-RU" sz="1600" b="1" dirty="0">
                <a:solidFill>
                  <a:srgbClr val="1D4D97"/>
                </a:solidFill>
                <a:latin typeface="Arial Black" pitchFamily="34" charset="0"/>
              </a:rPr>
              <a:t>самодиагностики</a:t>
            </a:r>
            <a:endParaRPr lang="ru-RU" sz="1600" dirty="0">
              <a:solidFill>
                <a:srgbClr val="1D4D97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055" y="1806254"/>
            <a:ext cx="3388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стартового уровня освоения модели новой школы, уровня достижения требований «Школы Минпросвещения России»: базовый, средний, полный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60813" y="871742"/>
            <a:ext cx="2878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D4D97"/>
                </a:solidFill>
                <a:latin typeface="Arial Black" pitchFamily="34" charset="0"/>
              </a:rPr>
              <a:t>Повышение квалификации школьных команд</a:t>
            </a:r>
            <a:endParaRPr lang="ru-RU" sz="1600" dirty="0">
              <a:solidFill>
                <a:srgbClr val="1D4D97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5492" y="1859110"/>
            <a:ext cx="3182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на курсах повышения квалификации, ознакомление с рабочими инструкциями, концепцией проекта и пр.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31850" y="709948"/>
            <a:ext cx="3277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D4D97"/>
                </a:solidFill>
                <a:latin typeface="Arial Black" pitchFamily="34" charset="0"/>
              </a:rPr>
              <a:t>Модернизация </a:t>
            </a:r>
          </a:p>
          <a:p>
            <a:r>
              <a:rPr lang="ru-RU" sz="1600" b="1" dirty="0">
                <a:solidFill>
                  <a:srgbClr val="1D4D97"/>
                </a:solidFill>
                <a:latin typeface="Arial Black" pitchFamily="34" charset="0"/>
              </a:rPr>
              <a:t>программы развития образовательной организации</a:t>
            </a:r>
            <a:endParaRPr lang="ru-RU" sz="1600" dirty="0">
              <a:solidFill>
                <a:srgbClr val="1D4D97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31850" y="2051471"/>
            <a:ext cx="318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Инвентаризация имеющихся ресурсов, корректировка программы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08281" y="2793409"/>
            <a:ext cx="3277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D4D97"/>
                </a:solidFill>
                <a:latin typeface="Arial Black" pitchFamily="34" charset="0"/>
              </a:rPr>
              <a:t>Получение статуса «Школа Минпросвещения России»</a:t>
            </a:r>
            <a:endParaRPr lang="ru-RU" sz="1600" dirty="0">
              <a:solidFill>
                <a:srgbClr val="1D4D97"/>
              </a:solidFill>
              <a:latin typeface="Arial Black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58420" y="1761292"/>
            <a:ext cx="230380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30470" y="1760541"/>
            <a:ext cx="254584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225526" y="1786415"/>
            <a:ext cx="261764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/>
          <p:cNvSpPr/>
          <p:nvPr/>
        </p:nvSpPr>
        <p:spPr>
          <a:xfrm rot="10800000">
            <a:off x="10901235" y="2438671"/>
            <a:ext cx="497209" cy="42592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7018794" y="1085604"/>
            <a:ext cx="508934" cy="3544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3400135" y="1148673"/>
            <a:ext cx="508934" cy="3544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18076" y="3556432"/>
            <a:ext cx="2875043" cy="3346871"/>
            <a:chOff x="4290388" y="4148895"/>
            <a:chExt cx="2875043" cy="3346871"/>
          </a:xfrm>
        </p:grpSpPr>
        <p:graphicFrame>
          <p:nvGraphicFramePr>
            <p:cNvPr id="34" name="Объект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9067446"/>
                </p:ext>
              </p:extLst>
            </p:nvPr>
          </p:nvGraphicFramePr>
          <p:xfrm>
            <a:off x="4638005" y="4148895"/>
            <a:ext cx="2081447" cy="1443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5" name="Диаграмма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6696330"/>
                </p:ext>
              </p:extLst>
            </p:nvPr>
          </p:nvGraphicFramePr>
          <p:xfrm>
            <a:off x="4432670" y="5756961"/>
            <a:ext cx="2688172" cy="17388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Прямоугольник 37"/>
            <p:cNvSpPr/>
            <p:nvPr/>
          </p:nvSpPr>
          <p:spPr>
            <a:xfrm>
              <a:off x="4290388" y="5623486"/>
              <a:ext cx="28750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1D4D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 образовательные организации – </a:t>
              </a:r>
            </a:p>
            <a:p>
              <a:pPr algn="ctr"/>
              <a:r>
                <a:rPr lang="ru-RU" sz="1100" dirty="0">
                  <a:solidFill>
                    <a:srgbClr val="1D4D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участники апробации проекта</a:t>
              </a:r>
              <a:endParaRPr lang="ru-RU" sz="1100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-35827" y="2688729"/>
            <a:ext cx="3870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самодиагностики </a:t>
            </a:r>
          </a:p>
          <a:p>
            <a:pPr algn="ctr"/>
            <a:r>
              <a:rPr lang="ru-RU" sz="1200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организаций </a:t>
            </a:r>
          </a:p>
          <a:p>
            <a:pPr algn="ctr"/>
            <a:r>
              <a:rPr lang="ru-RU" sz="1200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8420" y="3278409"/>
            <a:ext cx="24817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317 образовательных организаций</a:t>
            </a:r>
          </a:p>
          <a:p>
            <a:pPr algn="ctr"/>
            <a:r>
              <a:rPr lang="ru-RU" sz="11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Хабаровского края</a:t>
            </a:r>
            <a:endParaRPr lang="ru-RU" sz="11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546038" y="2502071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4D97"/>
                </a:solidFill>
                <a:latin typeface="Arial Black" panose="020B0A04020102020204" pitchFamily="34" charset="0"/>
              </a:rPr>
              <a:t>185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464451" y="2864600"/>
            <a:ext cx="11095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D4D97"/>
                </a:solidFill>
                <a:latin typeface="Arial Black" panose="020B0A04020102020204" pitchFamily="34" charset="0"/>
              </a:rPr>
              <a:t>слушателей</a:t>
            </a:r>
            <a:endParaRPr lang="ru-RU" sz="1050" dirty="0"/>
          </a:p>
        </p:txBody>
      </p:sp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344500"/>
              </p:ext>
            </p:extLst>
          </p:nvPr>
        </p:nvGraphicFramePr>
        <p:xfrm>
          <a:off x="5447247" y="3548609"/>
          <a:ext cx="2289159" cy="13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5038879" y="3224900"/>
            <a:ext cx="318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слушателей, </a:t>
            </a:r>
          </a:p>
          <a:p>
            <a:pPr algn="ctr"/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прошедших курсы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23" y="2523813"/>
            <a:ext cx="546769" cy="5467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174" y="2590872"/>
            <a:ext cx="578242" cy="57824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525624" y="2486571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4D97"/>
                </a:solidFill>
                <a:latin typeface="Arial Black" panose="020B0A04020102020204" pitchFamily="34" charset="0"/>
              </a:rPr>
              <a:t>18</a:t>
            </a:r>
            <a:endParaRPr lang="ru-RU" sz="28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81020" y="2884936"/>
            <a:ext cx="15295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D4D97"/>
                </a:solidFill>
                <a:latin typeface="Arial Black" panose="020B0A04020102020204" pitchFamily="34" charset="0"/>
              </a:rPr>
              <a:t>муниципалитетов</a:t>
            </a:r>
            <a:endParaRPr lang="ru-RU" sz="1050" dirty="0"/>
          </a:p>
        </p:txBody>
      </p:sp>
      <p:graphicFrame>
        <p:nvGraphicFramePr>
          <p:cNvPr id="58" name="Диаграм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569988"/>
              </p:ext>
            </p:extLst>
          </p:nvPr>
        </p:nvGraphicFramePr>
        <p:xfrm>
          <a:off x="5495084" y="5315359"/>
          <a:ext cx="2385909" cy="145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4684283" y="4926990"/>
            <a:ext cx="388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школ Хабаровского края, </a:t>
            </a:r>
          </a:p>
          <a:p>
            <a:pPr algn="ctr"/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вошедшие в апробацию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324869" y="4116427"/>
            <a:ext cx="3154680" cy="1816770"/>
            <a:chOff x="8395139" y="4451683"/>
            <a:chExt cx="3154680" cy="181677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8395139" y="4451683"/>
              <a:ext cx="3154680" cy="18167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659576" y="4570535"/>
              <a:ext cx="10054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>
                  <a:solidFill>
                    <a:srgbClr val="1D4D97"/>
                  </a:solidFill>
                  <a:latin typeface="Arial Black" panose="020B0A04020102020204" pitchFamily="34" charset="0"/>
                </a:rPr>
                <a:t>33</a:t>
              </a:r>
              <a:endParaRPr lang="ru-RU" sz="4800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712974" y="4755202"/>
              <a:ext cx="17379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1D4D97"/>
                  </a:solidFill>
                  <a:latin typeface="Arial Black" panose="020B0A04020102020204" pitchFamily="34" charset="0"/>
                </a:rPr>
                <a:t>образовательные</a:t>
              </a:r>
            </a:p>
            <a:p>
              <a:r>
                <a:rPr lang="ru-RU" sz="1200" b="1" dirty="0">
                  <a:solidFill>
                    <a:srgbClr val="1D4D97"/>
                  </a:solidFill>
                  <a:latin typeface="Arial Black" panose="020B0A04020102020204" pitchFamily="34" charset="0"/>
                </a:rPr>
                <a:t>организации</a:t>
              </a:r>
              <a:endParaRPr lang="ru-RU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136499" y="5199230"/>
              <a:ext cx="5486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1D4D97"/>
                  </a:solidFill>
                  <a:latin typeface="Arial Black" panose="020B0A04020102020204" pitchFamily="34" charset="0"/>
                </a:rPr>
                <a:t>из</a:t>
              </a:r>
              <a:endParaRPr lang="ru-RU" dirty="0">
                <a:solidFill>
                  <a:srgbClr val="1D4D9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659575" y="5401532"/>
              <a:ext cx="10054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>
                  <a:solidFill>
                    <a:srgbClr val="1D4D97"/>
                  </a:solidFill>
                  <a:latin typeface="Arial Black" panose="020B0A04020102020204" pitchFamily="34" charset="0"/>
                </a:rPr>
                <a:t>18</a:t>
              </a:r>
              <a:endParaRPr lang="ru-RU" sz="40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660468" y="5551978"/>
              <a:ext cx="16562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1D4D97"/>
                  </a:solidFill>
                  <a:latin typeface="Arial Black" panose="020B0A04020102020204" pitchFamily="34" charset="0"/>
                </a:rPr>
                <a:t>муниципальных </a:t>
              </a:r>
            </a:p>
            <a:p>
              <a:r>
                <a:rPr lang="ru-RU" sz="1200" b="1" dirty="0">
                  <a:solidFill>
                    <a:srgbClr val="1D4D97"/>
                  </a:solidFill>
                  <a:latin typeface="Arial Black" panose="020B0A04020102020204" pitchFamily="34" charset="0"/>
                </a:rPr>
                <a:t>территорий</a:t>
              </a:r>
              <a:endParaRPr lang="ru-RU" sz="1200" dirty="0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3654602" y="3924802"/>
            <a:ext cx="1748068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D4D97"/>
                </a:solidFill>
                <a:latin typeface="Arial Black" panose="020B0A04020102020204" pitchFamily="34" charset="0"/>
              </a:rPr>
              <a:t>Обучено: </a:t>
            </a:r>
          </a:p>
          <a:p>
            <a:r>
              <a:rPr lang="ru-RU" sz="1400" b="1" dirty="0">
                <a:solidFill>
                  <a:srgbClr val="1D4D97"/>
                </a:solidFill>
                <a:latin typeface="Arial Black" panose="020B0A04020102020204" pitchFamily="34" charset="0"/>
              </a:rPr>
              <a:t>33 школьные команды – участники проекта в Хабаровском крае </a:t>
            </a:r>
            <a:r>
              <a:rPr lang="ru-RU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(100%)</a:t>
            </a:r>
            <a:endParaRPr lang="ru-RU" sz="1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222C4EF-0818-4250-8999-033BD4A3D0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86" y="88530"/>
            <a:ext cx="1110134" cy="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495642"/>
              </p:ext>
            </p:extLst>
          </p:nvPr>
        </p:nvGraphicFramePr>
        <p:xfrm>
          <a:off x="419100" y="1646190"/>
          <a:ext cx="5124450" cy="409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71792" y="221264"/>
            <a:ext cx="10448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самодиагностики </a:t>
            </a:r>
          </a:p>
          <a:p>
            <a:pPr algn="ctr"/>
            <a:r>
              <a:rPr lang="ru-RU" sz="2400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организаций г. Хабаровска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311509"/>
              </p:ext>
            </p:extLst>
          </p:nvPr>
        </p:nvGraphicFramePr>
        <p:xfrm>
          <a:off x="6670679" y="1955689"/>
          <a:ext cx="5636958" cy="342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18551" y="504870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D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8551" y="200750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D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8551" y="351566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D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8551" y="274153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D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8551" y="424969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D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85" y="201359"/>
            <a:ext cx="677342" cy="7556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222C4EF-0818-4250-8999-033BD4A3D0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86" y="88530"/>
            <a:ext cx="1110134" cy="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5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65551" y="233761"/>
            <a:ext cx="12733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самодиагностики образовательных организаций г. Хабаровска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302417"/>
              </p:ext>
            </p:extLst>
          </p:nvPr>
        </p:nvGraphicFramePr>
        <p:xfrm>
          <a:off x="7502517" y="995286"/>
          <a:ext cx="4572000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1625600" y="3924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Группа 42"/>
          <p:cNvGrpSpPr/>
          <p:nvPr/>
        </p:nvGrpSpPr>
        <p:grpSpPr>
          <a:xfrm>
            <a:off x="-323372" y="990532"/>
            <a:ext cx="4572000" cy="2743200"/>
            <a:chOff x="-215900" y="986922"/>
            <a:chExt cx="4572000" cy="2743200"/>
          </a:xfrm>
        </p:grpSpPr>
        <p:graphicFrame>
          <p:nvGraphicFramePr>
            <p:cNvPr id="2" name="Диаграмма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707200"/>
                </p:ext>
              </p:extLst>
            </p:nvPr>
          </p:nvGraphicFramePr>
          <p:xfrm>
            <a:off x="-215900" y="986922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919506" y="1482165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19506" y="2323493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2494" y="2178704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317" y="1636874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8917" y="1327953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7741" y="2523081"/>
              <a:ext cx="13148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ниже</a:t>
              </a:r>
              <a:r>
                <a:rPr lang="ru-RU" sz="1050" dirty="0">
                  <a:solidFill>
                    <a:srgbClr val="1D4D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базового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7317" y="2470439"/>
              <a:ext cx="13148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ниже</a:t>
              </a:r>
              <a:r>
                <a:rPr lang="ru-RU" sz="1050" dirty="0">
                  <a:solidFill>
                    <a:srgbClr val="1D4D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базового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2847" y="1442718"/>
              <a:ext cx="13148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ниже</a:t>
              </a:r>
              <a:r>
                <a:rPr lang="ru-RU" sz="1050" dirty="0">
                  <a:solidFill>
                    <a:srgbClr val="1D4D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базового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97934" y="4309040"/>
            <a:ext cx="794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08129" y="5206619"/>
            <a:ext cx="794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6260" y="4397726"/>
            <a:ext cx="794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451679" y="5606816"/>
            <a:ext cx="794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5037731" y="5075814"/>
            <a:ext cx="794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451679" y="4420625"/>
            <a:ext cx="794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4506260" y="5615723"/>
            <a:ext cx="794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2054244" y="4635337"/>
            <a:ext cx="794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865" y="64798"/>
            <a:ext cx="517608" cy="57742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222C4EF-0818-4250-8999-033BD4A3D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32" y="-137128"/>
            <a:ext cx="1110134" cy="981274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02867" y="877856"/>
            <a:ext cx="3810523" cy="296889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3657600" y="877855"/>
            <a:ext cx="4699000" cy="2961712"/>
            <a:chOff x="3771900" y="877855"/>
            <a:chExt cx="4699000" cy="2961712"/>
          </a:xfrm>
        </p:grpSpPr>
        <p:graphicFrame>
          <p:nvGraphicFramePr>
            <p:cNvPr id="4" name="Диаграмма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4729204"/>
                </p:ext>
              </p:extLst>
            </p:nvPr>
          </p:nvGraphicFramePr>
          <p:xfrm>
            <a:off x="3771900" y="937961"/>
            <a:ext cx="4699000" cy="2781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6538260" y="2597397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4338569" y="1721754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4338569" y="2235697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6780120" y="1506069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21" name="TextBox 16"/>
            <p:cNvSpPr txBox="1"/>
            <p:nvPr/>
          </p:nvSpPr>
          <p:spPr>
            <a:xfrm>
              <a:off x="7050573" y="2231327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273692" y="877855"/>
              <a:ext cx="3810523" cy="2961712"/>
            </a:xfrm>
            <a:prstGeom prst="rect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8222393" y="877855"/>
            <a:ext cx="3810523" cy="2961712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017565" y="4039154"/>
            <a:ext cx="3897180" cy="2697531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5855970" y="4034790"/>
            <a:ext cx="4572000" cy="2743200"/>
            <a:chOff x="6484620" y="4034790"/>
            <a:chExt cx="4572000" cy="2743200"/>
          </a:xfrm>
        </p:grpSpPr>
        <p:graphicFrame>
          <p:nvGraphicFramePr>
            <p:cNvPr id="8" name="Диаграмма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2082059"/>
                </p:ext>
              </p:extLst>
            </p:nvPr>
          </p:nvGraphicFramePr>
          <p:xfrm>
            <a:off x="6484620" y="403479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7162807" y="4406678"/>
              <a:ext cx="13148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ниже</a:t>
              </a:r>
              <a:r>
                <a:rPr lang="ru-RU" sz="1050" dirty="0">
                  <a:solidFill>
                    <a:srgbClr val="1D4D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базового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75931" y="5157209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76440" y="4273917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84869" y="4361338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</a:t>
              </a:r>
            </a:p>
          </p:txBody>
        </p:sp>
        <p:sp>
          <p:nvSpPr>
            <p:cNvPr id="34" name="TextBox 16"/>
            <p:cNvSpPr txBox="1"/>
            <p:nvPr/>
          </p:nvSpPr>
          <p:spPr>
            <a:xfrm>
              <a:off x="10127655" y="5069216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7162807" y="4622948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36" name="TextBox 16"/>
            <p:cNvSpPr txBox="1"/>
            <p:nvPr/>
          </p:nvSpPr>
          <p:spPr>
            <a:xfrm>
              <a:off x="7643044" y="5577785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37" name="TextBox 16"/>
            <p:cNvSpPr txBox="1"/>
            <p:nvPr/>
          </p:nvSpPr>
          <p:spPr>
            <a:xfrm>
              <a:off x="9685976" y="5559728"/>
              <a:ext cx="7948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936273" y="4039154"/>
              <a:ext cx="3897180" cy="2697531"/>
            </a:xfrm>
            <a:prstGeom prst="rect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8649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82960" y="1416014"/>
            <a:ext cx="244008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D4D97"/>
                </a:solidFill>
                <a:latin typeface="Arial Black" panose="020B0A04020102020204" pitchFamily="34" charset="0"/>
              </a:rPr>
              <a:t>Курсы повышения квалификации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4633" y="3126182"/>
            <a:ext cx="379033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D4D97"/>
                </a:solidFill>
                <a:latin typeface="Arial Black" panose="020B0A04020102020204" pitchFamily="34" charset="0"/>
              </a:rPr>
              <a:t>Развитие сети региональных методистов: формирование </a:t>
            </a:r>
          </a:p>
          <a:p>
            <a:pPr algn="ctr"/>
            <a:r>
              <a:rPr lang="ru-RU" dirty="0">
                <a:solidFill>
                  <a:srgbClr val="1D4D97"/>
                </a:solidFill>
                <a:latin typeface="Arial Black" panose="020B0A04020102020204" pitchFamily="34" charset="0"/>
              </a:rPr>
              <a:t>РМА, РУА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3516" y="1416015"/>
            <a:ext cx="145803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D4D97"/>
                </a:solidFill>
                <a:latin typeface="Arial Black" panose="020B0A04020102020204" pitchFamily="34" charset="0"/>
              </a:rPr>
              <a:t>Реестр программ ДППО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69389" y="2799386"/>
            <a:ext cx="4149678" cy="1807753"/>
            <a:chOff x="203324" y="664174"/>
            <a:chExt cx="4149678" cy="180775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89002" y="664174"/>
              <a:ext cx="4064000" cy="1807753"/>
              <a:chOff x="460991" y="2030886"/>
              <a:chExt cx="4064000" cy="2004563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239" b="34179"/>
              <a:stretch/>
            </p:blipFill>
            <p:spPr>
              <a:xfrm>
                <a:off x="460991" y="2670673"/>
                <a:ext cx="4064000" cy="1364776"/>
              </a:xfrm>
              <a:prstGeom prst="rect">
                <a:avLst/>
              </a:prstGeom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460991" y="2030886"/>
                <a:ext cx="4064000" cy="2004563"/>
              </a:xfrm>
              <a:prstGeom prst="rect">
                <a:avLst/>
              </a:prstGeom>
              <a:noFill/>
              <a:ln w="28575">
                <a:solidFill>
                  <a:srgbClr val="1D4D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203324" y="664175"/>
              <a:ext cx="40670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1D4D97"/>
                  </a:solidFill>
                  <a:latin typeface="Arial" panose="020B0604020202020204" pitchFamily="34" charset="0"/>
                </a:rPr>
                <a:t>«Точка сборки» всех ресурсов для учителя в Хабаровском крае</a:t>
              </a:r>
              <a:endParaRPr lang="ru-RU" sz="1600" dirty="0">
                <a:solidFill>
                  <a:srgbClr val="1D4D97"/>
                </a:solidFill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86" y="3205126"/>
            <a:ext cx="1042442" cy="10424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777" y="1333854"/>
            <a:ext cx="1134851" cy="11348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FFE5371-E808-4F37-9CB9-9E3ED226F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7" y="1333854"/>
            <a:ext cx="1218399" cy="12183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0" y="5042402"/>
            <a:ext cx="1195496" cy="119549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23554" y="158372"/>
            <a:ext cx="10393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D4D97"/>
                </a:solidFill>
                <a:latin typeface="Arial Black" pitchFamily="34" charset="0"/>
              </a:rPr>
              <a:t>ЦНППМ ХК ИРО - региональный оператор </a:t>
            </a:r>
          </a:p>
          <a:p>
            <a:r>
              <a:rPr lang="ru-RU" sz="2800" b="1" dirty="0">
                <a:solidFill>
                  <a:srgbClr val="1D4D97"/>
                </a:solidFill>
                <a:latin typeface="Arial Black" pitchFamily="34" charset="0"/>
              </a:rPr>
              <a:t>проекта «Школа Минпросвещения России»</a:t>
            </a:r>
          </a:p>
          <a:p>
            <a:endParaRPr lang="ru-RU" sz="3200" dirty="0">
              <a:solidFill>
                <a:srgbClr val="1D4D97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1728" y="1416014"/>
            <a:ext cx="1854679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Обучено 915 слушателей (2022 г.)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00272" y="1416014"/>
            <a:ext cx="1854679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11 171 слушатель (2022 г.)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812448" y="3126182"/>
            <a:ext cx="2131803" cy="11706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920114" y="3372474"/>
            <a:ext cx="1914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D4D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РМА </a:t>
            </a:r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211 чел.</a:t>
            </a:r>
          </a:p>
          <a:p>
            <a:pPr algn="ctr"/>
            <a:r>
              <a:rPr lang="ru-RU" dirty="0">
                <a:solidFill>
                  <a:srgbClr val="1D4D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РУА</a:t>
            </a:r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154 чел.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8442" y="5067183"/>
            <a:ext cx="283117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D4D97"/>
                </a:solidFill>
                <a:latin typeface="Arial Black" panose="020B0A04020102020204" pitchFamily="34" charset="0"/>
              </a:rPr>
              <a:t>Оценка региональных управленческих механизмов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949087" y="5652525"/>
            <a:ext cx="0" cy="0"/>
          </a:xfrm>
          <a:prstGeom prst="line">
            <a:avLst/>
          </a:prstGeom>
          <a:ln>
            <a:solidFill>
              <a:srgbClr val="1D4D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573236" y="5640150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</a:t>
            </a:r>
          </a:p>
          <a:p>
            <a:pPr algn="ctr"/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</a:t>
            </a:r>
            <a:endParaRPr lang="ru-RU" dirty="0"/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09103"/>
              </p:ext>
            </p:extLst>
          </p:nvPr>
        </p:nvGraphicFramePr>
        <p:xfrm>
          <a:off x="4980094" y="5067183"/>
          <a:ext cx="6504660" cy="1200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1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8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D9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6050421" y="5209676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ШНОР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263981" y="52096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8263981" y="57942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346152" y="5178485"/>
            <a:ext cx="2101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Оптимальный уровень управления</a:t>
            </a: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85" y="201359"/>
            <a:ext cx="677342" cy="75561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222C4EF-0818-4250-8999-033BD4A3D0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86" y="88530"/>
            <a:ext cx="1110134" cy="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0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5184" y="157319"/>
            <a:ext cx="3654341" cy="68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500"/>
              </a:lnSpc>
            </a:pPr>
            <a:r>
              <a:rPr lang="ru-RU" sz="4800" b="1" dirty="0">
                <a:solidFill>
                  <a:srgbClr val="1D4D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2022 год: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89157" y="226825"/>
            <a:ext cx="3151916" cy="59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b="1" dirty="0">
                <a:solidFill>
                  <a:srgbClr val="1D4D97"/>
                </a:solidFill>
                <a:latin typeface="Arial Black" panose="020B0A04020102020204" pitchFamily="34" charset="0"/>
              </a:rPr>
              <a:t>основные мероприятия</a:t>
            </a:r>
            <a:endParaRPr lang="ru-RU" sz="2400" dirty="0">
              <a:solidFill>
                <a:srgbClr val="1D4D9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120" y="1013200"/>
            <a:ext cx="8244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1D4D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Консультативно-методические семинары "Формирование смыслового поля Проекта для школьных команд (Верхнебуреинский, Нанайский районы) – 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июль, ноябрь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643" y="3429000"/>
            <a:ext cx="6295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вебинар "Апробация и внедрение проекта "Школа Минпросвещения России в Хабаровском крае</a:t>
            </a:r>
            <a:r>
              <a:rPr lang="ru-RU" b="1" dirty="0">
                <a:solidFill>
                  <a:srgbClr val="1D4D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- 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октябрь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643" y="4536646"/>
            <a:ext cx="7307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всероссийский форум "Формирование единого образовательного пространства в рамках апробации Проекта - 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936" y="2047962"/>
            <a:ext cx="7739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координация деятельности управленческих команд образовательных организаций по разработке "дорожных карт", программ развития образовательных организаций Проекта – 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сентябрь-декабрь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120" y="5578431"/>
            <a:ext cx="7765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методический десант "Проект "Школа Минпросвещения России": первые итоги, проблемы, задачи, управленческие решения" (Хабаровский район) - 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r="1565"/>
          <a:stretch/>
        </p:blipFill>
        <p:spPr>
          <a:xfrm>
            <a:off x="8262085" y="4069220"/>
            <a:ext cx="3416969" cy="2012434"/>
          </a:xfrm>
          <a:prstGeom prst="rect">
            <a:avLst/>
          </a:prstGeom>
        </p:spPr>
      </p:pic>
      <p:pic>
        <p:nvPicPr>
          <p:cNvPr id="6146" name="Picture 2" descr="https://downloader.disk.yandex.ru/preview/cda487f0234e5803359e4bf4857d9d75c93c81f8b8b56ece111a5db532d9a895/63d73229/9IFRZh2bjzhkrVLbL8sCmrZlPbVN8uSVxMe4KVwcdWr0DnIPoF5vws6ECO0b17eybYvLyHjGbIJ1k_vzp8T55Q%3D%3D?uid=0&amp;filename=DSC_1718.jpg&amp;disposition=inline&amp;hash=&amp;limit=0&amp;content_type=image%2Fjpeg&amp;owner_uid=0&amp;tknv=v2&amp;size=1600x7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031" y="1086990"/>
            <a:ext cx="3218447" cy="21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262085" y="3219680"/>
            <a:ext cx="4074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форум "Формирование единого образовательного пространства в рамках </a:t>
            </a:r>
          </a:p>
          <a:p>
            <a:pPr algn="ctr"/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апробации Проекта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059296" y="6099042"/>
            <a:ext cx="3940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Методический десант "Проект "Школа Минпросвещения России": первые итоги, проблемы, задачи, управленческие решения"</a:t>
            </a:r>
            <a:endParaRPr lang="ru-RU" sz="1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85" y="201359"/>
            <a:ext cx="677342" cy="7556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222C4EF-0818-4250-8999-033BD4A3D0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86" y="88530"/>
            <a:ext cx="1110134" cy="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9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ac186aa4-5720-4e4e-9c07-88ba7b571f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ab970996-916b-475e-ad38-9d32a3294c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blob:https://web.whatsapp.com/1a98fefa-42d9-4384-b7a4-9775d0b61fc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74" y="2839012"/>
            <a:ext cx="2265190" cy="3228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17" y="1658496"/>
            <a:ext cx="2578122" cy="3643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95" y="720875"/>
            <a:ext cx="2468926" cy="3454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2126" y="172331"/>
            <a:ext cx="5484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D4D97"/>
                </a:solidFill>
                <a:latin typeface="Arial Black" panose="020B0A04020102020204" pitchFamily="34" charset="0"/>
              </a:rPr>
              <a:t>информационная открытость проекта</a:t>
            </a:r>
            <a:endParaRPr lang="ru-RU" sz="2400" dirty="0">
              <a:solidFill>
                <a:srgbClr val="1D4D9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236" y="191070"/>
            <a:ext cx="358936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ru-RU" sz="4800" b="1" dirty="0">
                <a:solidFill>
                  <a:srgbClr val="1D4D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2022 год: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2315" t="7941" r="13054" b="14023"/>
          <a:stretch/>
        </p:blipFill>
        <p:spPr>
          <a:xfrm>
            <a:off x="5307721" y="857067"/>
            <a:ext cx="4697161" cy="2762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2419" t="15413" r="17104" b="21701"/>
          <a:stretch/>
        </p:blipFill>
        <p:spPr>
          <a:xfrm>
            <a:off x="5842603" y="3580961"/>
            <a:ext cx="4864972" cy="244175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2036" y="6060787"/>
            <a:ext cx="4636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издание «Вестник образования Хабаровского края», № 4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04882" y="1602584"/>
            <a:ext cx="2146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проекта «Школа Минпросвещения России на сайте ЦНППМ ХК ИРО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6554" y="6118029"/>
            <a:ext cx="4636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D4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на федеральном сайте проекта, рубрика «Хотим рассказать»</a:t>
            </a:r>
            <a:endParaRPr lang="ru-RU" sz="1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85" y="201359"/>
            <a:ext cx="677342" cy="7556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222C4EF-0818-4250-8999-033BD4A3D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86" y="88530"/>
            <a:ext cx="1110134" cy="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568" y="3137378"/>
            <a:ext cx="3953075" cy="12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4800" b="1" dirty="0">
                <a:solidFill>
                  <a:srgbClr val="1D4D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2023</a:t>
            </a:r>
          </a:p>
          <a:p>
            <a:pPr>
              <a:lnSpc>
                <a:spcPts val="4500"/>
              </a:lnSpc>
            </a:pPr>
            <a:r>
              <a:rPr lang="ru-RU" sz="4800" b="1" dirty="0">
                <a:solidFill>
                  <a:srgbClr val="1D4D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4" name="Фигура"/>
          <p:cNvSpPr/>
          <p:nvPr/>
        </p:nvSpPr>
        <p:spPr>
          <a:xfrm flipH="1">
            <a:off x="941696" y="0"/>
            <a:ext cx="1145047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D4D9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568" y="1779576"/>
            <a:ext cx="3189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D4D97"/>
                </a:solidFill>
                <a:latin typeface="Arial Black" panose="020B0A04020102020204" pitchFamily="34" charset="0"/>
              </a:rPr>
              <a:t>Стратегические направления деятельности</a:t>
            </a:r>
            <a:endParaRPr lang="ru-RU" sz="2400" dirty="0">
              <a:solidFill>
                <a:srgbClr val="1D4D9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1136" y="835423"/>
            <a:ext cx="7582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Научно-методическое сопровождение апробационных 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площадок Проекта: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актуализация программ развития ОО, выездные методические десанты, профессионально-общественная экспертиза программ развития ОО, и др. – </a:t>
            </a:r>
            <a:r>
              <a:rPr lang="ru-RU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048" y="2228939"/>
            <a:ext cx="8356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индивидуальное методическое сопровождение пилотных ОО Проекта: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и сопровождение индивидуальных образовательных маршрутов ОО, создание и организация деятельности стажировочной площадки на базе эталонной школы-флагмана МАОУ "Лицей" Звёздный " и др. – </a:t>
            </a:r>
            <a:r>
              <a:rPr lang="ru-RU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90619" y="3463630"/>
            <a:ext cx="9089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методические краевые вебинары по апробации Проекта: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открытых мероприятий по апробации Проекта «На пути к идеальной школе»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(краевой и федеральный уровень) – </a:t>
            </a:r>
            <a:r>
              <a:rPr lang="ru-RU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 (по графику)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86447" y="44431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качества апробации Проекта: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мониторинг реализации Проекта - </a:t>
            </a:r>
            <a:r>
              <a:rPr lang="ru-RU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  <a:endParaRPr lang="ru-RU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6637" y="5260320"/>
            <a:ext cx="9739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информационной открытости апробационных площадок Проекта: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наполнение новостной ленты телеграм-канала, страницы Проекта – </a:t>
            </a:r>
            <a:r>
              <a:rPr lang="ru-RU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2-х раз в месяц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70010" y="6077475"/>
            <a:ext cx="7018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методических материалов Проекта -  </a:t>
            </a:r>
            <a:r>
              <a:rPr lang="ru-RU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течение года</a:t>
            </a:r>
            <a:endParaRPr lang="ru-RU" sz="16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39" y="103864"/>
            <a:ext cx="677342" cy="755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222C4EF-0818-4250-8999-033BD4A3D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" y="-8965"/>
            <a:ext cx="1110134" cy="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16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708</Words>
  <Application>Microsoft Office PowerPoint</Application>
  <PresentationFormat>Широкоэкранный</PresentationFormat>
  <Paragraphs>171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Helvetica Neue Medium</vt:lpstr>
      <vt:lpstr>Muller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82</cp:revision>
  <cp:lastPrinted>2023-01-30T04:59:29Z</cp:lastPrinted>
  <dcterms:created xsi:type="dcterms:W3CDTF">2023-01-26T04:12:22Z</dcterms:created>
  <dcterms:modified xsi:type="dcterms:W3CDTF">2023-02-02T02:07:51Z</dcterms:modified>
</cp:coreProperties>
</file>